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8" r:id="rId2"/>
    <p:sldId id="391" r:id="rId3"/>
    <p:sldId id="390" r:id="rId4"/>
    <p:sldId id="361" r:id="rId5"/>
    <p:sldId id="409" r:id="rId6"/>
    <p:sldId id="400" r:id="rId7"/>
    <p:sldId id="397" r:id="rId8"/>
    <p:sldId id="410" r:id="rId9"/>
    <p:sldId id="389" r:id="rId10"/>
    <p:sldId id="411" r:id="rId11"/>
    <p:sldId id="404" r:id="rId12"/>
    <p:sldId id="388" r:id="rId13"/>
    <p:sldId id="414" r:id="rId14"/>
    <p:sldId id="415" r:id="rId15"/>
    <p:sldId id="416" r:id="rId16"/>
    <p:sldId id="412" r:id="rId17"/>
    <p:sldId id="396" r:id="rId18"/>
    <p:sldId id="394" r:id="rId19"/>
    <p:sldId id="413" r:id="rId2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on.C" initials="W" lastIdx="1" clrIdx="0">
    <p:extLst>
      <p:ext uri="{19B8F6BF-5375-455C-9EA6-DF929625EA0E}">
        <p15:presenceInfo xmlns:p15="http://schemas.microsoft.com/office/powerpoint/2012/main" userId="S-1-5-21-1035630543-1431987748-622671684-25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98" d="100"/>
          <a:sy n="98" d="100"/>
        </p:scale>
        <p:origin x="101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436C3-F297-4507-AD6A-42E143A858E3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87A3-EB87-4540-80C9-A55CA918FE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084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700E-0E32-497F-85DE-E2CB7C14ACE5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EAEA-ECB5-438F-8F0C-E412682027A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456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A3FB7-BD1B-4C42-8790-3711E741D11E}" type="slidenum">
              <a:rPr lang="en-ZA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EAEA-ECB5-438F-8F0C-E412682027A3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137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EAEA-ECB5-438F-8F0C-E412682027A3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507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2020/07/29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odiba.k@dbe.gov.z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190105"/>
          </a:xfrm>
        </p:spPr>
        <p:txBody>
          <a:bodyPr>
            <a:normAutofit fontScale="90000"/>
          </a:bodyPr>
          <a:lstStyle/>
          <a:p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</a:br>
            <a:br>
              <a:rPr lang="en-ZA" altLang="en-US" sz="3600" b="1" dirty="0">
                <a:latin typeface="Arial Narrow" pitchFamily="34" charset="0"/>
              </a:rPr>
            </a:br>
            <a:br>
              <a:rPr lang="en-ZA" altLang="en-US" sz="3600" b="1" dirty="0">
                <a:latin typeface="Arial Narrow" pitchFamily="34" charset="0"/>
              </a:rPr>
            </a:br>
            <a:br>
              <a:rPr lang="en-ZA" altLang="en-US" sz="3600" b="1" dirty="0">
                <a:latin typeface="Arial Narrow" pitchFamily="34" charset="0"/>
              </a:rPr>
            </a:br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</a:rPr>
              <a:t>2020 REVISED CURRICULUM AND ASSESSMENT PLANS </a:t>
            </a:r>
            <a:br>
              <a:rPr lang="en-ZA" altLang="en-US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br>
              <a:rPr lang="en-ZA" altLang="en-US" sz="4000" b="1" dirty="0">
                <a:cs typeface="Arial" panose="020B0604020202020204" pitchFamily="34" charset="0"/>
              </a:rPr>
            </a:br>
            <a:r>
              <a:rPr lang="en-ZA" altLang="en-US" sz="4000" b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SOCIAL SCIENCES: </a:t>
            </a:r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GEOGRAPHY</a:t>
            </a:r>
            <a:b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ZA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GRADE 8</a:t>
            </a:r>
            <a:br>
              <a:rPr lang="en-ZA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br>
              <a:rPr lang="en-ZA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ZA" altLang="en-US" sz="4000" b="1" dirty="0"/>
              <a:t>                            </a:t>
            </a:r>
            <a:r>
              <a:rPr lang="en-ZA" altLang="en-US" sz="2700" b="1" dirty="0">
                <a:cs typeface="Arial" panose="020B0604020202020204" pitchFamily="34" charset="0"/>
              </a:rPr>
              <a:t>Implementation:  July 2020</a:t>
            </a:r>
            <a:br>
              <a:rPr lang="en-ZA" altLang="en-US" sz="3600" b="1" dirty="0"/>
            </a:br>
            <a:br>
              <a:rPr lang="en-ZA" altLang="en-US" sz="4000" b="1" dirty="0">
                <a:latin typeface="Arial Narrow" pitchFamily="34" charset="0"/>
              </a:rPr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endParaRPr lang="en-ZA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063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ASSESSMENT</a:t>
            </a:r>
            <a:endParaRPr lang="en-Z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90010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Informal assessment </a:t>
            </a:r>
            <a:r>
              <a:rPr lang="en-GB" dirty="0">
                <a:latin typeface="Century Gothic" panose="020B0502020202020204" pitchFamily="34" charset="0"/>
              </a:rPr>
              <a:t>is an important aspect of teaching and learning and should take place frequently, to </a:t>
            </a:r>
            <a:r>
              <a:rPr lang="en-GB" b="1" dirty="0">
                <a:latin typeface="Century Gothic" panose="020B0502020202020204" pitchFamily="34" charset="0"/>
              </a:rPr>
              <a:t>monitor learners’ progress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</a:p>
          <a:p>
            <a:r>
              <a:rPr lang="en-GB" dirty="0">
                <a:latin typeface="Century Gothic" panose="020B0502020202020204" pitchFamily="34" charset="0"/>
              </a:rPr>
              <a:t>Informal assessment should be used to </a:t>
            </a:r>
            <a:r>
              <a:rPr lang="en-GB" b="1" dirty="0">
                <a:latin typeface="Century Gothic" panose="020B0502020202020204" pitchFamily="34" charset="0"/>
              </a:rPr>
              <a:t>provide feedback </a:t>
            </a:r>
            <a:r>
              <a:rPr lang="en-GB" dirty="0">
                <a:latin typeface="Century Gothic" panose="020B0502020202020204" pitchFamily="34" charset="0"/>
              </a:rPr>
              <a:t>to the learners and to inform planning for teaching, but </a:t>
            </a:r>
            <a:r>
              <a:rPr lang="en-GB" b="1" dirty="0">
                <a:latin typeface="Century Gothic" panose="020B0502020202020204" pitchFamily="34" charset="0"/>
              </a:rPr>
              <a:t>need not be recorded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r>
              <a:rPr lang="en-GB" dirty="0">
                <a:latin typeface="Century Gothic" panose="020B0502020202020204" pitchFamily="34" charset="0"/>
              </a:rPr>
              <a:t>Learners or teachers can mark these assessment tasks.</a:t>
            </a:r>
          </a:p>
          <a:p>
            <a:r>
              <a:rPr lang="en-GB" dirty="0">
                <a:latin typeface="Century Gothic" panose="020B0502020202020204" pitchFamily="34" charset="0"/>
              </a:rPr>
              <a:t>Learners should </a:t>
            </a:r>
            <a:r>
              <a:rPr lang="en-GB" b="1" dirty="0">
                <a:latin typeface="Century Gothic" panose="020B0502020202020204" pitchFamily="34" charset="0"/>
              </a:rPr>
              <a:t>read and write regularly</a:t>
            </a:r>
            <a:r>
              <a:rPr lang="en-GB" dirty="0">
                <a:latin typeface="Century Gothic" panose="020B0502020202020204" pitchFamily="34" charset="0"/>
              </a:rPr>
              <a:t>, starting with </a:t>
            </a:r>
            <a:r>
              <a:rPr lang="en-GB" b="1" dirty="0">
                <a:latin typeface="Century Gothic" panose="020B0502020202020204" pitchFamily="34" charset="0"/>
              </a:rPr>
              <a:t>sentences and paragraphs </a:t>
            </a:r>
            <a:r>
              <a:rPr lang="en-GB" dirty="0">
                <a:latin typeface="Century Gothic" panose="020B0502020202020204" pitchFamily="34" charset="0"/>
              </a:rPr>
              <a:t>and building up to </a:t>
            </a:r>
            <a:r>
              <a:rPr lang="en-GB" b="1" dirty="0">
                <a:latin typeface="Century Gothic" panose="020B0502020202020204" pitchFamily="34" charset="0"/>
              </a:rPr>
              <a:t>extended pieces of work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Z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0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2088232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Amendments School Based Assessment (SBA)</a:t>
            </a:r>
          </a:p>
        </p:txBody>
      </p:sp>
    </p:spTree>
    <p:extLst>
      <p:ext uri="{BB962C8B-B14F-4D97-AF65-F5344CB8AC3E}">
        <p14:creationId xmlns:p14="http://schemas.microsoft.com/office/powerpoint/2010/main" val="81970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BF91-0E04-4DD2-8E56-385C5637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REVISED PROGRAMME OF ASSESSMENT</a:t>
            </a:r>
            <a:endParaRPr lang="en-GB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823020"/>
              </p:ext>
            </p:extLst>
          </p:nvPr>
        </p:nvGraphicFramePr>
        <p:xfrm>
          <a:off x="107503" y="1556792"/>
          <a:ext cx="8928993" cy="4968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108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latin typeface="Century Gothic" panose="020B0502020202020204" pitchFamily="34" charset="0"/>
                        </a:rPr>
                        <a:t>Term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latin typeface="Century Gothic" panose="020B0502020202020204" pitchFamily="34" charset="0"/>
                        </a:rPr>
                        <a:t>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latin typeface="Century Gothic" panose="020B0502020202020204" pitchFamily="34" charset="0"/>
                        </a:rPr>
                        <a:t>Term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latin typeface="Century Gothic" panose="020B0502020202020204" pitchFamily="34" charset="0"/>
                        </a:rPr>
                        <a:t>Term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444"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Test:</a:t>
                      </a:r>
                    </a:p>
                    <a:p>
                      <a:r>
                        <a:rPr lang="en-ZA" sz="2000" dirty="0"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n-ZA" sz="2000" baseline="0" dirty="0">
                          <a:latin typeface="Century Gothic" panose="020B0502020202020204" pitchFamily="34" charset="0"/>
                        </a:rPr>
                        <a:t> test is administered, assessed and reported on as part of Formal Assessment during Term 1.</a:t>
                      </a:r>
                    </a:p>
                    <a:p>
                      <a:endParaRPr lang="en-ZA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June Examinations  </a:t>
                      </a:r>
                      <a:r>
                        <a:rPr lang="en-ZA" sz="2000" dirty="0">
                          <a:latin typeface="Century Gothic" panose="020B0502020202020204" pitchFamily="34" charset="0"/>
                        </a:rPr>
                        <a:t>cancelled. </a:t>
                      </a:r>
                    </a:p>
                    <a:p>
                      <a:endParaRPr lang="en-ZA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Project:</a:t>
                      </a:r>
                      <a:r>
                        <a:rPr lang="en-ZA" sz="20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ZA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ZA" sz="2000" dirty="0">
                          <a:latin typeface="Century Gothic" panose="020B0502020202020204" pitchFamily="34" charset="0"/>
                        </a:rPr>
                        <a:t>Investigation</a:t>
                      </a:r>
                      <a:r>
                        <a:rPr lang="en-ZA" sz="2000" baseline="0" dirty="0">
                          <a:latin typeface="Century Gothic" panose="020B0502020202020204" pitchFamily="34" charset="0"/>
                        </a:rPr>
                        <a:t> of a settlement (Learners do not have to conduct interviews. Refer to the Guidance tips on how the project should be done)</a:t>
                      </a:r>
                      <a:endParaRPr lang="en-ZA" sz="2000" dirty="0">
                        <a:latin typeface="Century Gothic" panose="020B0502020202020204" pitchFamily="34" charset="0"/>
                      </a:endParaRPr>
                    </a:p>
                    <a:p>
                      <a:endParaRPr lang="en-ZA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November assessment:</a:t>
                      </a:r>
                    </a:p>
                    <a:p>
                      <a:r>
                        <a:rPr lang="en-ZA" sz="2000" dirty="0">
                          <a:latin typeface="Century Gothic" panose="020B0502020202020204" pitchFamily="34" charset="0"/>
                        </a:rPr>
                        <a:t>Learners will write a formal assessment task</a:t>
                      </a:r>
                      <a:r>
                        <a:rPr lang="en-ZA" sz="2000" baseline="0" dirty="0">
                          <a:latin typeface="Century Gothic" panose="020B0502020202020204" pitchFamily="34" charset="0"/>
                        </a:rPr>
                        <a:t> based on the topic: </a:t>
                      </a: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Climate regions (Focus: South Africa and world)</a:t>
                      </a:r>
                      <a:r>
                        <a:rPr lang="en-ZA" sz="2000" baseline="0" dirty="0">
                          <a:latin typeface="Century Gothic" panose="020B0502020202020204" pitchFamily="34" charset="0"/>
                        </a:rPr>
                        <a:t>.</a:t>
                      </a:r>
                      <a:endParaRPr lang="en-ZA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55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412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INVESTIGATION OF A SETTLEMENT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The project can be done over a period of 10 school days as follows: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Stage 1: (Days 1-4)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entury Gothic" panose="020B0502020202020204" pitchFamily="34" charset="0"/>
              </a:rPr>
              <a:t>Learners choose any settlement in South Africa that they know and investigate the following: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Name of a settlement – does the name have any significant meaning. (include a labelled map, or a sketch map of your chosen settlement.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Type of a settlement – is it a rural or an urban settlement;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In which province is the settlement located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Explain why you classify the selected settlement as rural or urban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4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INVESTIGATION OF A SETTLEMENT (2)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Stage 2: (Days 5-6)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i="1" dirty="0">
                <a:latin typeface="Century Gothic" panose="020B0502020202020204" pitchFamily="34" charset="0"/>
              </a:rPr>
              <a:t>Name at least TWO land use zones of the settlement (show the land use zones on the map/ sketch maps)</a:t>
            </a:r>
            <a:endParaRPr lang="en-US" dirty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i="1" dirty="0">
                <a:latin typeface="Century Gothic" panose="020B0502020202020204" pitchFamily="34" charset="0"/>
              </a:rPr>
              <a:t>Are there any specific and prominent features (natural and man-made) in your chosen settlement (show these on the map/ sketch map)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7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INVESTIGATION OF A SETTLEMENT (3)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Stage 3: (Days 7-9)</a:t>
            </a:r>
            <a:endParaRPr lang="en-US" dirty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i="1" dirty="0">
                <a:latin typeface="Century Gothic" panose="020B0502020202020204" pitchFamily="34" charset="0"/>
              </a:rPr>
              <a:t>What led to the development of your chosen settlement - suggest reasons for the location of this settlement;</a:t>
            </a:r>
            <a:endParaRPr lang="en-US" dirty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i="1" dirty="0">
                <a:latin typeface="Century Gothic" panose="020B0502020202020204" pitchFamily="34" charset="0"/>
              </a:rPr>
              <a:t>Identify and discuss TWO social and TWO environmental issues in the settlement (show pictures).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Stage 4:(Day 10)</a:t>
            </a:r>
            <a:endParaRPr lang="en-US" dirty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i="1" dirty="0">
                <a:latin typeface="Century Gothic" panose="020B0502020202020204" pitchFamily="34" charset="0"/>
              </a:rPr>
              <a:t>Finalization of the project, editing and submission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4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8 SBA FOR 2020</a:t>
            </a:r>
            <a:endParaRPr lang="en-Z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47641"/>
              </p:ext>
            </p:extLst>
          </p:nvPr>
        </p:nvGraphicFramePr>
        <p:xfrm>
          <a:off x="107505" y="1628800"/>
          <a:ext cx="8928990" cy="41044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293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Grade 7 Geography</a:t>
                      </a:r>
                    </a:p>
                    <a:p>
                      <a:pPr algn="ctr"/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9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Term</a:t>
                      </a:r>
                      <a:endParaRPr lang="en-ZA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Content</a:t>
                      </a:r>
                      <a:endParaRPr lang="en-ZA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Form of Assessment</a:t>
                      </a:r>
                      <a:endParaRPr lang="en-ZA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91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Map skills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Test 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91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3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Settlement</a:t>
                      </a:r>
                      <a:r>
                        <a:rPr lang="en-ZA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Project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991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4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b="0" kern="1200" baseline="0" dirty="0">
                          <a:effectLst/>
                          <a:latin typeface="Century Gothic" panose="020B0502020202020204" pitchFamily="34" charset="0"/>
                        </a:rPr>
                        <a:t>Climate Regions </a:t>
                      </a:r>
                      <a:endParaRPr lang="en-ZA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Test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02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114D-62F9-4A99-BA0A-D5F8AC11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END-OF-YEAR ASSESSMENT </a:t>
            </a:r>
            <a:endParaRPr lang="en-GB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933676"/>
              </p:ext>
            </p:extLst>
          </p:nvPr>
        </p:nvGraphicFramePr>
        <p:xfrm>
          <a:off x="107504" y="1600200"/>
          <a:ext cx="8928992" cy="52131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704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Questions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Types of Questions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Content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Marks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72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Question 1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Source-based, data handling and definition of concepts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Weather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and Climate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25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597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Question 2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Case study, definition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of concepts, data handling and paragraph writing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Climate regions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25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704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TOTAL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50</a:t>
                      </a:r>
                      <a:endParaRPr lang="en-Z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2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587C-92E3-436B-89B2-FD40E549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Contact Details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3AA92-3A6E-4FB0-AB09-BF236FBC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413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Name: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CES: Ms MK Modiba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Department of Basic Education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Tel: 	012 357 4140	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Email: 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  <a:hlinkClick r:id="rId2"/>
              </a:rPr>
              <a:t>modiba.k@dbe.gov.za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6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62646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65D1-94F2-4B42-869A-9C2E354F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PRESENTATION OUTLINE</a:t>
            </a:r>
            <a:endParaRPr lang="en-GB" sz="4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8601-442C-4C0A-9A81-159B1BF2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43001"/>
            <a:ext cx="8856984" cy="498316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Purpose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Amendments to the Content Overview for the Phase;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>
                <a:latin typeface="Century Gothic" panose="020B0502020202020204" pitchFamily="34" charset="0"/>
                <a:cs typeface="Arial" panose="020B0604020202020204" pitchFamily="34" charset="0"/>
              </a:rPr>
              <a:t>Amendments to the Annual Teaching Plan;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>
                <a:latin typeface="Century Gothic" panose="020B0502020202020204" pitchFamily="34" charset="0"/>
                <a:cs typeface="Arial" panose="020B0604020202020204" pitchFamily="34" charset="0"/>
              </a:rPr>
              <a:t>Amendments School Based Assessment (SBA)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>
                <a:latin typeface="Century Gothic" panose="020B0502020202020204" pitchFamily="34" charset="0"/>
                <a:cs typeface="Arial" panose="020B0604020202020204" pitchFamily="34" charset="0"/>
              </a:rPr>
              <a:t>Conclusion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26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CAD3-61FD-4998-9A9C-44FD94F0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24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PURPOSE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C204-7365-4D53-B034-D40E2936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70" y="1097134"/>
            <a:ext cx="8435280" cy="485313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Microsoft YaHei" pitchFamily="2"/>
                <a:cs typeface="Arial" panose="020B0604020202020204" pitchFamily="34" charset="0"/>
              </a:rPr>
              <a:t>To mediate the amendments of the trimmed and re-organised 2020 Annual Teaching Plan including School Based Assessment for 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  <a:ea typeface="Microsoft YaHei" pitchFamily="2"/>
                <a:cs typeface="Arial" panose="020B0604020202020204" pitchFamily="34" charset="0"/>
              </a:rPr>
              <a:t>Social Sciences - Geography, Grade 8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Microsoft YaHei" pitchFamily="2"/>
                <a:cs typeface="Arial" panose="020B0604020202020204" pitchFamily="34" charset="0"/>
              </a:rPr>
              <a:t>for implementation in July 2020 as stipulated in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  <a:ea typeface="Microsoft YaHei" pitchFamily="2"/>
                <a:cs typeface="Arial" panose="020B0604020202020204" pitchFamily="34" charset="0"/>
              </a:rPr>
              <a:t>Circular S2 of 2020.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To ensure that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meaningful teaching proceeds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during the remaining teaching time as per the revised school calendar.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To assist teachers with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guided pacing and sequencing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of curriculum content and assessment.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23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513" y="44450"/>
            <a:ext cx="8568952" cy="936277"/>
          </a:xfrm>
        </p:spPr>
        <p:txBody>
          <a:bodyPr>
            <a:normAutofit/>
          </a:bodyPr>
          <a:lstStyle/>
          <a:p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PURPOSE (CONTINUED)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1756" y="1412776"/>
            <a:ext cx="8569325" cy="4536505"/>
          </a:xfrm>
        </p:spPr>
        <p:txBody>
          <a:bodyPr>
            <a:normAutofit/>
          </a:bodyPr>
          <a:lstStyle/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To enable teachers to </a:t>
            </a:r>
            <a:r>
              <a:rPr lang="en-U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cover the essential core content /skills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 in each grade within the available time.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To assist teachers with </a:t>
            </a:r>
            <a:r>
              <a:rPr lang="en-U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planning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 for the different forms of </a:t>
            </a:r>
            <a:r>
              <a:rPr lang="en-U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assessment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To ensure learners are </a:t>
            </a:r>
            <a:r>
              <a:rPr lang="en-U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adequately prepared 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for the </a:t>
            </a:r>
            <a:r>
              <a:rPr lang="en-U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subsequent year/s </a:t>
            </a:r>
            <a:r>
              <a:rPr lang="en-US" sz="3000" dirty="0">
                <a:latin typeface="Century Gothic" panose="020B0502020202020204" pitchFamily="34" charset="0"/>
                <a:cs typeface="Arial" panose="020B0604020202020204" pitchFamily="34" charset="0"/>
              </a:rPr>
              <a:t>in terms of content, skills, knowledge, attitudes and values   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sz="1400" dirty="0">
              <a:latin typeface="Arial Narrow" pitchFamily="34" charset="0"/>
              <a:cs typeface="Tahoma" pitchFamily="34" charset="0"/>
            </a:endParaRPr>
          </a:p>
          <a:p>
            <a:pPr marL="1074738" indent="-1074738" algn="just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dirty="0"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8640"/>
            <a:ext cx="9001000" cy="6669359"/>
          </a:xfrm>
        </p:spPr>
        <p:txBody>
          <a:bodyPr/>
          <a:lstStyle/>
          <a:p>
            <a:pPr marL="0" indent="0" algn="ctr">
              <a:buNone/>
            </a:pPr>
            <a:endParaRPr lang="en-ZA" b="1" dirty="0"/>
          </a:p>
          <a:p>
            <a:pPr marL="0" indent="0" algn="ctr">
              <a:buNone/>
            </a:pPr>
            <a:endParaRPr lang="en-ZA" b="1" dirty="0"/>
          </a:p>
          <a:p>
            <a:pPr marL="0" indent="0" algn="ctr">
              <a:buNone/>
            </a:pPr>
            <a:endParaRPr lang="en-ZA" b="1" dirty="0"/>
          </a:p>
          <a:p>
            <a:pPr marL="0" indent="0" algn="ctr">
              <a:buNone/>
            </a:pPr>
            <a:endParaRPr lang="en-ZA" b="1" dirty="0"/>
          </a:p>
          <a:p>
            <a:pPr marL="0" indent="0" algn="ctr">
              <a:buNone/>
            </a:pPr>
            <a:r>
              <a:rPr lang="en-Z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5427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25111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Amendments to the Content Overview for the Phase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ZA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1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CONTENT OVERVIEW FOR THE PHASE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ZA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21917"/>
              </p:ext>
            </p:extLst>
          </p:nvPr>
        </p:nvGraphicFramePr>
        <p:xfrm>
          <a:off x="0" y="1412777"/>
          <a:ext cx="9144001" cy="5445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513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entury Gothic" panose="020B0502020202020204" pitchFamily="34" charset="0"/>
                        </a:rPr>
                        <a:t>GEOGRAPHY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Grade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Grade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Grade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898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Map skills (focus: Local maps)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Maps and globes (focus: Global and local)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Topographic and </a:t>
                      </a:r>
                      <a:r>
                        <a:rPr lang="en-ZA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orthophoto</a:t>
                      </a:r>
                      <a:r>
                        <a:rPr lang="en-ZA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maps)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501"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Volcanoes and Earthquakes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Climate 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Development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898"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Population growth and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Surface forces that shape the 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9898"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Natural resources and conservation in 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Transport and trade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(omitted)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Resource use and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21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9"/>
            <a:ext cx="9108504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AMENDMENTS TO THE CONTENT OVERVIEW FOR THE PHASE</a:t>
            </a:r>
            <a:endParaRPr lang="en-ZA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1"/>
            <a:ext cx="9001000" cy="4525963"/>
          </a:xfrm>
        </p:spPr>
        <p:txBody>
          <a:bodyPr>
            <a:normAutofit fontScale="85000" lnSpcReduction="20000"/>
          </a:bodyPr>
          <a:lstStyle/>
          <a:p>
            <a:r>
              <a:rPr lang="en-ZA" dirty="0">
                <a:latin typeface="Century Gothic" panose="020B0502020202020204" pitchFamily="34" charset="0"/>
              </a:rPr>
              <a:t>The content overview for Geography in the Senior Phase has not changed – the main topics remain the same as prescribed in CAPS.</a:t>
            </a:r>
          </a:p>
          <a:p>
            <a:r>
              <a:rPr lang="en-ZA" dirty="0">
                <a:latin typeface="Century Gothic" panose="020B0502020202020204" pitchFamily="34" charset="0"/>
              </a:rPr>
              <a:t>Some of the content and concepts under the main topics have been omitted from the revised ATPs.</a:t>
            </a:r>
          </a:p>
          <a:p>
            <a:r>
              <a:rPr lang="en-ZA" dirty="0">
                <a:latin typeface="Century Gothic" panose="020B0502020202020204" pitchFamily="34" charset="0"/>
              </a:rPr>
              <a:t>The content and concepts on ‘Trade and transport has been completely omitted from the revised ATP.</a:t>
            </a:r>
          </a:p>
          <a:p>
            <a:r>
              <a:rPr lang="en-ZA" dirty="0">
                <a:latin typeface="Century Gothic" panose="020B0502020202020204" pitchFamily="34" charset="0"/>
              </a:rPr>
              <a:t>The omission also took into consideration the number of teaching days available for teaching and assessment.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494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9"/>
            <a:ext cx="8363272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SUMMARY: </a:t>
            </a:r>
            <a:r>
              <a:rPr lang="en-Z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CONTENT/TOPICS AMENDED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29831"/>
              </p:ext>
            </p:extLst>
          </p:nvPr>
        </p:nvGraphicFramePr>
        <p:xfrm>
          <a:off x="19251" y="1268761"/>
          <a:ext cx="9144000" cy="54436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442">
                  <a:extLst>
                    <a:ext uri="{9D8B030D-6E8A-4147-A177-3AD203B41FA5}">
                      <a16:colId xmlns:a16="http://schemas.microsoft.com/office/drawing/2014/main" val="987408818"/>
                    </a:ext>
                  </a:extLst>
                </a:gridCol>
                <a:gridCol w="4645742">
                  <a:extLst>
                    <a:ext uri="{9D8B030D-6E8A-4147-A177-3AD203B41FA5}">
                      <a16:colId xmlns:a16="http://schemas.microsoft.com/office/drawing/2014/main" val="4284890207"/>
                    </a:ext>
                  </a:extLst>
                </a:gridCol>
              </a:tblGrid>
              <a:tr h="548564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Terms</a:t>
                      </a:r>
                      <a:endParaRPr lang="en-ZA" sz="2400" dirty="0">
                        <a:effectLst/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34787"/>
                  </a:ext>
                </a:extLst>
              </a:tr>
              <a:tr h="175569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Climate</a:t>
                      </a:r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 Regions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topic is a very important building block to learners’ understanding of Climate and weather in the FET phase.</a:t>
                      </a:r>
                    </a:p>
                    <a:p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sub-topic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1" kern="1200" baseline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Physical map of South Africa (review from Grade 5) 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has been omitted as they were taught in Grade 5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8072"/>
                  </a:ext>
                </a:extLst>
              </a:tr>
              <a:tr h="1042846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Settlement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reduction, reorganization nor removal of content.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 the project on the investigation of a settlement, learners do not have to conduct interviews. (See Guidance and tips on how the project should be done)</a:t>
                      </a:r>
                    </a:p>
                    <a:p>
                      <a:endParaRPr lang="en-GB" sz="1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84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Trade and 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topic has been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completely removed.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It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too content heavy and learners can do without it in Grade 8.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57382"/>
      </p:ext>
    </p:extLst>
  </p:cSld>
  <p:clrMapOvr>
    <a:masterClrMapping/>
  </p:clrMapOvr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4265</TotalTime>
  <Words>1008</Words>
  <Application>Microsoft Office PowerPoint</Application>
  <PresentationFormat>On-screen Show (4:3)</PresentationFormat>
  <Paragraphs>137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Wingdings</vt:lpstr>
      <vt:lpstr>New DBE Presentation template</vt:lpstr>
      <vt:lpstr>             2020 REVISED CURRICULUM AND ASSESSMENT PLANS   SOCIAL SCIENCES: GEOGRAPHY GRADE 8                              Implementation:  July 2020        </vt:lpstr>
      <vt:lpstr>PRESENTATION OUTLINE</vt:lpstr>
      <vt:lpstr>PURPOSE</vt:lpstr>
      <vt:lpstr>PURPOSE (CONTINUED)</vt:lpstr>
      <vt:lpstr>PowerPoint Presentation</vt:lpstr>
      <vt:lpstr>Amendments to the Content Overview for the Phase </vt:lpstr>
      <vt:lpstr> CONTENT OVERVIEW FOR THE PHASE </vt:lpstr>
      <vt:lpstr>AMENDMENTS TO THE CONTENT OVERVIEW FOR THE PHASE</vt:lpstr>
      <vt:lpstr>SUMMARY: CONTENT/TOPICS AMENDED </vt:lpstr>
      <vt:lpstr>INFORMAL ASSESSMENT</vt:lpstr>
      <vt:lpstr>Amendments School Based Assessment (SBA)</vt:lpstr>
      <vt:lpstr>SUMMARY: REVISED PROGRAMME OF ASSESSMENT</vt:lpstr>
      <vt:lpstr>INVESTIGATION OF A SETTLEMENT (1)</vt:lpstr>
      <vt:lpstr>INVESTIGATION OF A SETTLEMENT (2)</vt:lpstr>
      <vt:lpstr>INVESTIGATION OF A SETTLEMENT (3)</vt:lpstr>
      <vt:lpstr>GRADE 8 SBA FOR 2020</vt:lpstr>
      <vt:lpstr>SUMMARY: END-OF-YEAR ASSESSMENT </vt:lpstr>
      <vt:lpstr>Contact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kogilan pillay</cp:lastModifiedBy>
  <cp:revision>247</cp:revision>
  <cp:lastPrinted>2017-05-04T09:21:37Z</cp:lastPrinted>
  <dcterms:created xsi:type="dcterms:W3CDTF">2016-04-18T12:36:04Z</dcterms:created>
  <dcterms:modified xsi:type="dcterms:W3CDTF">2020-07-29T18:14:00Z</dcterms:modified>
</cp:coreProperties>
</file>